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9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>
        <p:scale>
          <a:sx n="80" d="100"/>
          <a:sy n="80" d="100"/>
        </p:scale>
        <p:origin x="-5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latin typeface="Arial Black" pitchFamily="34" charset="0"/>
              </a:rPr>
              <a:t>6275,3</a:t>
            </a:r>
            <a:r>
              <a:rPr lang="ru-RU" dirty="0" smtClean="0"/>
              <a:t> </a:t>
            </a:r>
            <a:r>
              <a:rPr lang="ru-RU" dirty="0" smtClean="0"/>
              <a:t>тыс.</a:t>
            </a:r>
            <a:r>
              <a:rPr lang="ru-RU" baseline="0" dirty="0" smtClean="0"/>
              <a:t> рублей</a:t>
            </a:r>
            <a:endParaRPr lang="ru-RU" dirty="0"/>
          </a:p>
        </c:rich>
      </c:tx>
      <c:layout>
        <c:manualLayout>
          <c:xMode val="edge"/>
          <c:yMode val="edge"/>
          <c:x val="0.19081401283172958"/>
          <c:y val="1.4466547759997478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1.5432098765432119E-2"/>
          <c:y val="0.14310309044189509"/>
          <c:w val="0.64871597647516399"/>
          <c:h val="0.85400360000610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118608437834159"/>
                  <c:y val="-6.873820036601512E-2"/>
                </c:manualLayout>
              </c:layout>
              <c:showVal val="1"/>
            </c:dLbl>
            <c:dLbl>
              <c:idx val="1"/>
              <c:layout>
                <c:manualLayout>
                  <c:x val="-0.10272613492757861"/>
                  <c:y val="-0.12538282244397167"/>
                </c:manualLayout>
              </c:layout>
              <c:showVal val="1"/>
            </c:dLbl>
            <c:dLbl>
              <c:idx val="2"/>
              <c:layout>
                <c:manualLayout>
                  <c:x val="-5.3039212112374841E-2"/>
                  <c:y val="-0.21691825170289536"/>
                </c:manualLayout>
              </c:layout>
              <c:showVal val="1"/>
            </c:dLbl>
            <c:dLbl>
              <c:idx val="3"/>
              <c:layout/>
              <c:showVal val="1"/>
            </c:dLbl>
            <c:dLbl>
              <c:idx val="4"/>
              <c:layout>
                <c:manualLayout>
                  <c:x val="1.1264642266938869E-2"/>
                  <c:y val="4.9272378211602082E-2"/>
                </c:manualLayout>
              </c:layout>
              <c:showVal val="1"/>
            </c:dLbl>
            <c:dLbl>
              <c:idx val="5"/>
              <c:layout>
                <c:manualLayout>
                  <c:x val="-4.2602738893749478E-2"/>
                  <c:y val="5.3454007883015534E-2"/>
                </c:manualLayout>
              </c:layout>
              <c:showVal val="1"/>
            </c:dLbl>
            <c:dLbl>
              <c:idx val="6"/>
              <c:layout>
                <c:manualLayout>
                  <c:x val="7.1979075532225142E-2"/>
                  <c:y val="-0.24590556829953364"/>
                </c:manualLayout>
              </c:layout>
              <c:showVal val="1"/>
            </c:dLbl>
            <c:delete val="1"/>
          </c:dLbls>
          <c:cat>
            <c:strRef>
              <c:f>Лист1!$A$2:$A$8</c:f>
              <c:strCache>
                <c:ptCount val="7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</c:v>
                </c:pt>
                <c:pt idx="5">
                  <c:v>Доходы от использования имущества</c:v>
                </c:pt>
                <c:pt idx="6">
                  <c:v>Безвозмездные поступления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1080.7</c:v>
                </c:pt>
                <c:pt idx="1">
                  <c:v>72</c:v>
                </c:pt>
                <c:pt idx="2">
                  <c:v>58.1</c:v>
                </c:pt>
                <c:pt idx="3">
                  <c:v>1292.0999999999999</c:v>
                </c:pt>
                <c:pt idx="4">
                  <c:v>63.9</c:v>
                </c:pt>
                <c:pt idx="5">
                  <c:v>128</c:v>
                </c:pt>
                <c:pt idx="6">
                  <c:v>3557.4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cat>
            <c:strRef>
              <c:f>Лист1!$A$2:$A$8</c:f>
              <c:strCache>
                <c:ptCount val="7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</c:v>
                </c:pt>
                <c:pt idx="5">
                  <c:v>Доходы от использования имущества</c:v>
                </c:pt>
                <c:pt idx="6">
                  <c:v>Безвозмездные поступления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cat>
            <c:strRef>
              <c:f>Лист1!$A$2:$A$8</c:f>
              <c:strCache>
                <c:ptCount val="7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</c:v>
                </c:pt>
                <c:pt idx="5">
                  <c:v>Доходы от использования имущества</c:v>
                </c:pt>
                <c:pt idx="6">
                  <c:v>Безвозмездные поступления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099154272382721"/>
          <c:y val="2.1979356350256312E-2"/>
          <c:w val="0.32974919801691455"/>
          <c:h val="0.95709745919579281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view3D>
      <c:rotX val="75"/>
      <c:rotY val="30"/>
      <c:perspective val="30"/>
    </c:view3D>
    <c:plotArea>
      <c:layout>
        <c:manualLayout>
          <c:layoutTarget val="inner"/>
          <c:xMode val="edge"/>
          <c:yMode val="edge"/>
          <c:x val="7.0829174021565383E-2"/>
          <c:y val="0.11697918144213346"/>
          <c:w val="0.32435159581551665"/>
          <c:h val="0.54241527374991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5488944397856991"/>
                  <c:y val="2.0932192379256406E-2"/>
                </c:manualLayout>
              </c:layout>
              <c:showVal val="1"/>
            </c:dLbl>
            <c:dLbl>
              <c:idx val="2"/>
              <c:layout>
                <c:manualLayout>
                  <c:x val="1.1499064073180604E-2"/>
                  <c:y val="3.0411337068968675E-2"/>
                </c:manualLayout>
              </c:layout>
              <c:showVal val="1"/>
            </c:dLbl>
            <c:dLbl>
              <c:idx val="8"/>
              <c:layout>
                <c:manualLayout>
                  <c:x val="3.1032178134606479E-2"/>
                  <c:y val="6.7572802572748933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с физических лиц</c:v>
                </c:pt>
                <c:pt idx="1">
                  <c:v>Налоги на совокупный доход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 </c:v>
                </c:pt>
                <c:pt idx="5">
                  <c:v>Доходы от использования имущества</c:v>
                </c:pt>
                <c:pt idx="6">
                  <c:v>Доходы от продажи материальных и 
нематериальных активов</c:v>
                </c:pt>
                <c:pt idx="7">
                  <c:v>Штрафы, санкции, возмещение
 ущерба</c:v>
                </c:pt>
                <c:pt idx="8">
                  <c:v>Прочие неналоговые доходы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1080.7</c:v>
                </c:pt>
                <c:pt idx="1">
                  <c:v>72</c:v>
                </c:pt>
                <c:pt idx="2">
                  <c:v>58.1</c:v>
                </c:pt>
                <c:pt idx="3">
                  <c:v>1292.0999999999999</c:v>
                </c:pt>
                <c:pt idx="4">
                  <c:v>63.9</c:v>
                </c:pt>
                <c:pt idx="5">
                  <c:v>128</c:v>
                </c:pt>
                <c:pt idx="6">
                  <c:v>0.2</c:v>
                </c:pt>
                <c:pt idx="7">
                  <c:v>22.9</c:v>
                </c:pt>
                <c:pt idx="8">
                  <c:v>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0751682821011854"/>
          <c:y val="4.0046232558989623E-3"/>
          <c:w val="0.38199535059924411"/>
          <c:h val="0.9959953767441015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6202,3 </a:t>
            </a:r>
            <a:r>
              <a:rPr lang="ru-RU" dirty="0"/>
              <a:t>тыс. рублей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6510,5 тыс. рублей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105362819093524"/>
                  <c:y val="-0.30722483668635348"/>
                </c:manualLayout>
              </c:layout>
              <c:showVal val="1"/>
            </c:dLbl>
            <c:dLbl>
              <c:idx val="1"/>
              <c:layout>
                <c:manualLayout>
                  <c:x val="0.10181016291169409"/>
                  <c:y val="3.9349894015808871E-2"/>
                </c:manualLayout>
              </c:layout>
              <c:showVal val="1"/>
            </c:dLbl>
            <c:dLbl>
              <c:idx val="2"/>
              <c:layout>
                <c:manualLayout>
                  <c:x val="4.3221074938192092E-2"/>
                  <c:y val="0.10290024795240472"/>
                </c:manualLayout>
              </c:layout>
              <c:showVal val="1"/>
            </c:dLbl>
            <c:dLbl>
              <c:idx val="3"/>
              <c:layout/>
              <c:showVal val="1"/>
            </c:dLbl>
            <c:dLbl>
              <c:idx val="4"/>
              <c:layout>
                <c:manualLayout>
                  <c:x val="4.7843623768664802E-3"/>
                  <c:y val="-7.9006214472806084E-3"/>
                </c:manualLayout>
              </c:layout>
              <c:showVal val="1"/>
            </c:dLbl>
            <c:dLbl>
              <c:idx val="5"/>
              <c:layout>
                <c:manualLayout>
                  <c:x val="7.7297191413078725E-2"/>
                  <c:y val="-8.5428920712258744E-2"/>
                </c:manualLayout>
              </c:layout>
              <c:showVal val="1"/>
            </c:dLbl>
            <c:delete val="1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3879.7</c:v>
                </c:pt>
                <c:pt idx="1">
                  <c:v>154.4</c:v>
                </c:pt>
                <c:pt idx="2">
                  <c:v>106</c:v>
                </c:pt>
                <c:pt idx="3">
                  <c:v>254.3</c:v>
                </c:pt>
                <c:pt idx="4">
                  <c:v>266.7</c:v>
                </c:pt>
                <c:pt idx="5">
                  <c:v>1541.2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237395787268061"/>
          <c:y val="3.1672767082972959E-2"/>
          <c:w val="0.32857967951895251"/>
          <c:h val="0.96083042770384242"/>
        </c:manualLayout>
      </c:layout>
      <c:txPr>
        <a:bodyPr/>
        <a:lstStyle/>
        <a:p>
          <a:pPr>
            <a:defRPr sz="1200">
              <a:latin typeface="Arial Black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view3D>
      <c:rAngAx val="1"/>
    </c:view3D>
    <c:backWall>
      <c:spPr>
        <a:solidFill>
          <a:schemeClr val="tx2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75"/>
          <c:h val="0.5654204420142188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6.5372433560045531E-2"/>
                  <c:y val="-0.125"/>
                </c:manualLayout>
              </c:layout>
              <c:showVal val="1"/>
            </c:dLbl>
            <c:dLbl>
              <c:idx val="1"/>
              <c:layout>
                <c:manualLayout>
                  <c:x val="8.7163244746727205E-3"/>
                  <c:y val="-5.0438596491228116E-2"/>
                </c:manualLayout>
              </c:layout>
              <c:showVal val="1"/>
            </c:dLbl>
            <c:dLbl>
              <c:idx val="2"/>
              <c:layout>
                <c:manualLayout>
                  <c:x val="1.1621765966230322E-2"/>
                  <c:y val="-5.2631578947368432E-2"/>
                </c:manualLayout>
              </c:layout>
              <c:showVal val="1"/>
            </c:dLbl>
            <c:dLbl>
              <c:idx val="3"/>
              <c:layout>
                <c:manualLayout>
                  <c:x val="8.7163244746727205E-3"/>
                  <c:y val="-5.9210526315789484E-2"/>
                </c:manualLayout>
              </c:layout>
              <c:showVal val="1"/>
            </c:dLbl>
            <c:dLbl>
              <c:idx val="4"/>
              <c:layout>
                <c:manualLayout>
                  <c:x val="8.716324474672783E-3"/>
                  <c:y val="-7.8947368421052558E-2"/>
                </c:manualLayout>
              </c:layout>
              <c:showVal val="1"/>
            </c:dLbl>
            <c:dLbl>
              <c:idx val="5"/>
              <c:layout>
                <c:manualLayout>
                  <c:x val="3.9223460136027281E-2"/>
                  <c:y val="-0.14035087719298245"/>
                </c:manualLayout>
              </c:layout>
              <c:showVal val="1"/>
            </c:dLbl>
            <c:showVal val="1"/>
          </c:dLbls>
          <c:cat>
            <c:strRef>
              <c:f>Лист1!$A$2:$A$13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 formatCode="0.0">
                  <c:v>62.6</c:v>
                </c:pt>
                <c:pt idx="1">
                  <c:v>2.5</c:v>
                </c:pt>
                <c:pt idx="2">
                  <c:v>1.7</c:v>
                </c:pt>
                <c:pt idx="3">
                  <c:v>4.0999999999999996</c:v>
                </c:pt>
                <c:pt idx="4">
                  <c:v>4.3</c:v>
                </c:pt>
                <c:pt idx="5">
                  <c:v>24.8</c:v>
                </c:pt>
              </c:numCache>
            </c:numRef>
          </c:val>
        </c:ser>
        <c:dLbls>
          <c:showVal val="1"/>
        </c:dLbls>
        <c:shape val="cone"/>
        <c:axId val="65302528"/>
        <c:axId val="65304064"/>
        <c:axId val="0"/>
      </c:bar3DChart>
      <c:catAx>
        <c:axId val="6530252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5304064"/>
        <c:crosses val="autoZero"/>
        <c:auto val="1"/>
        <c:lblAlgn val="ctr"/>
        <c:lblOffset val="100"/>
      </c:catAx>
      <c:valAx>
        <c:axId val="65304064"/>
        <c:scaling>
          <c:orientation val="minMax"/>
        </c:scaling>
        <c:delete val="1"/>
        <c:axPos val="l"/>
        <c:numFmt formatCode="0.0" sourceLinked="1"/>
        <c:majorTickMark val="none"/>
        <c:tickLblPos val="none"/>
        <c:crossAx val="65302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Финансовая помощь из областного бюджета всего, тыс. рублей</c:v>
                </c:pt>
              </c:strCache>
            </c:strRef>
          </c:tx>
          <c:dLbls>
            <c:dLbl>
              <c:idx val="0"/>
              <c:layout>
                <c:manualLayout>
                  <c:x val="1.9969278033794165E-2"/>
                  <c:y val="-4.639026087882113E-2"/>
                </c:manualLayout>
              </c:layout>
              <c:showVal val="1"/>
            </c:dLbl>
            <c:dLbl>
              <c:idx val="1"/>
              <c:layout>
                <c:manualLayout>
                  <c:x val="-9.2165898617511521E-3"/>
                  <c:y val="-5.3412462908011937E-2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3526.1</c:v>
                </c:pt>
                <c:pt idx="1">
                  <c:v>3557.4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Собственные доходы, тыс. рублей</c:v>
                </c:pt>
              </c:strCache>
            </c:strRef>
          </c:tx>
          <c:dLbls>
            <c:dLbl>
              <c:idx val="0"/>
              <c:layout>
                <c:manualLayout>
                  <c:x val="3.0721966205837198E-2"/>
                  <c:y val="-5.0445103857566793E-2"/>
                </c:manualLayout>
              </c:layout>
              <c:showVal val="1"/>
            </c:dLbl>
            <c:dLbl>
              <c:idx val="1"/>
              <c:layout>
                <c:manualLayout>
                  <c:x val="5.2227342549923186E-2"/>
                  <c:y val="-8.0118694362017823E-2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2847.8</c:v>
                </c:pt>
                <c:pt idx="1">
                  <c:v>2717.9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shape val="cylinder"/>
        <c:axId val="59056512"/>
        <c:axId val="59058048"/>
        <c:axId val="0"/>
      </c:bar3DChart>
      <c:catAx>
        <c:axId val="59056512"/>
        <c:scaling>
          <c:orientation val="minMax"/>
        </c:scaling>
        <c:axPos val="b"/>
        <c:tickLblPos val="nextTo"/>
        <c:crossAx val="59058048"/>
        <c:crosses val="autoZero"/>
        <c:auto val="1"/>
        <c:lblAlgn val="ctr"/>
        <c:lblOffset val="100"/>
      </c:catAx>
      <c:valAx>
        <c:axId val="59058048"/>
        <c:scaling>
          <c:orientation val="minMax"/>
        </c:scaling>
        <c:axPos val="l"/>
        <c:majorGridlines/>
        <c:numFmt formatCode="General" sourceLinked="1"/>
        <c:tickLblPos val="nextTo"/>
        <c:crossAx val="59056512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125164041994753"/>
          <c:y val="6.558587598425196E-2"/>
          <c:w val="0.64417027559055196"/>
          <c:h val="0.8253464566929136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3.7500000000000006E-2"/>
                  <c:y val="-2.8124999999999987E-2"/>
                </c:manualLayout>
              </c:layout>
              <c:showVal val="1"/>
            </c:dLbl>
            <c:dLbl>
              <c:idx val="1"/>
              <c:layout>
                <c:manualLayout>
                  <c:x val="1.8749999999999961E-2"/>
                  <c:y val="-6.2500000000000047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6510.5</c:v>
                </c:pt>
                <c:pt idx="1">
                  <c:v>6202.3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70243072"/>
        <c:axId val="70244608"/>
        <c:axId val="0"/>
      </c:bar3DChart>
      <c:catAx>
        <c:axId val="70243072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0244608"/>
        <c:crosses val="autoZero"/>
        <c:auto val="1"/>
        <c:lblAlgn val="ctr"/>
        <c:lblOffset val="100"/>
      </c:catAx>
      <c:valAx>
        <c:axId val="70244608"/>
        <c:scaling>
          <c:orientation val="minMax"/>
        </c:scaling>
        <c:axPos val="l"/>
        <c:majorGridlines/>
        <c:numFmt formatCode="General" sourceLinked="1"/>
        <c:tickLblPos val="nextTo"/>
        <c:crossAx val="70243072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6510.5</c:v>
                </c:pt>
                <c:pt idx="1">
                  <c:v>6202.3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Муниципальное задание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1941.2</c:v>
                </c:pt>
                <c:pt idx="1">
                  <c:v>1541.2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shape val="cylinder"/>
        <c:axId val="68695168"/>
        <c:axId val="68696704"/>
        <c:axId val="0"/>
      </c:bar3DChart>
      <c:catAx>
        <c:axId val="68695168"/>
        <c:scaling>
          <c:orientation val="minMax"/>
        </c:scaling>
        <c:axPos val="b"/>
        <c:tickLblPos val="nextTo"/>
        <c:crossAx val="68696704"/>
        <c:crosses val="autoZero"/>
        <c:auto val="1"/>
        <c:lblAlgn val="ctr"/>
        <c:lblOffset val="100"/>
      </c:catAx>
      <c:valAx>
        <c:axId val="68696704"/>
        <c:scaling>
          <c:orientation val="minMax"/>
        </c:scaling>
        <c:axPos val="l"/>
        <c:majorGridlines/>
        <c:numFmt formatCode="General" sourceLinked="1"/>
        <c:tickLblPos val="nextTo"/>
        <c:crossAx val="68695168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dLbls>
            <c:dLbl>
              <c:idx val="0"/>
              <c:layout>
                <c:manualLayout>
                  <c:x val="-1.4440433212996399E-2"/>
                  <c:y val="-6.4472800537273334E-2"/>
                </c:manualLayout>
              </c:layout>
              <c:showVal val="1"/>
            </c:dLbl>
            <c:dLbl>
              <c:idx val="1"/>
              <c:layout>
                <c:manualLayout>
                  <c:x val="1.9253910950661854E-2"/>
                  <c:y val="-4.5668233713901982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6510.5</c:v>
                </c:pt>
                <c:pt idx="1">
                  <c:v>6202.3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по программам</c:v>
                </c:pt>
              </c:strCache>
            </c:strRef>
          </c:tx>
          <c:dLbls>
            <c:dLbl>
              <c:idx val="0"/>
              <c:layout>
                <c:manualLayout>
                  <c:x val="3.5298836742880063E-2"/>
                  <c:y val="-3.4922766957689727E-2"/>
                </c:manualLayout>
              </c:layout>
              <c:showVal val="1"/>
            </c:dLbl>
            <c:dLbl>
              <c:idx val="1"/>
              <c:layout>
                <c:manualLayout>
                  <c:x val="9.7874047332531092E-2"/>
                  <c:y val="-8.0591000671591667E-3"/>
                </c:manualLayout>
              </c:layout>
              <c:showVal val="1"/>
            </c:dLbl>
            <c:delete val="1"/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</c:dLbls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2602.6999999999998</c:v>
                </c:pt>
                <c:pt idx="1">
                  <c:v>2127.5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shape val="cylinder"/>
        <c:axId val="90043520"/>
        <c:axId val="90045056"/>
        <c:axId val="65464512"/>
      </c:bar3DChart>
      <c:catAx>
        <c:axId val="90043520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045056"/>
        <c:crosses val="autoZero"/>
        <c:auto val="1"/>
        <c:lblAlgn val="ctr"/>
        <c:lblOffset val="100"/>
      </c:catAx>
      <c:valAx>
        <c:axId val="90045056"/>
        <c:scaling>
          <c:orientation val="minMax"/>
        </c:scaling>
        <c:axPos val="l"/>
        <c:majorGridlines/>
        <c:numFmt formatCode="General" sourceLinked="1"/>
        <c:tickLblPos val="nextTo"/>
        <c:crossAx val="90043520"/>
        <c:crosses val="autoZero"/>
        <c:crossBetween val="between"/>
      </c:valAx>
      <c:serAx>
        <c:axId val="65464512"/>
        <c:scaling>
          <c:orientation val="minMax"/>
        </c:scaling>
        <c:delete val="1"/>
        <c:axPos val="b"/>
        <c:tickLblPos val="none"/>
        <c:crossAx val="90045056"/>
        <c:crosses val="autoZero"/>
      </c:ser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599"/>
            <a:ext cx="7851648" cy="4333875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Отчет об исполнении бюджета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Митякинского сельского поселения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Тарасовского района за 2014 год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5694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90549" y="1396999"/>
          <a:ext cx="7915275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538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параметры исполнения бюджета Митякинского сельского поселения Тарасовского района  за </a:t>
            </a:r>
            <a:r>
              <a:rPr lang="ru-RU" sz="2400" b="1" dirty="0" smtClean="0">
                <a:solidFill>
                  <a:srgbClr val="FF0000"/>
                </a:solidFill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</a:rPr>
              <a:t>год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                                                                                  </a:t>
            </a:r>
            <a:r>
              <a:rPr lang="ru-RU" sz="2400" dirty="0" smtClean="0"/>
              <a:t>                             </a:t>
            </a:r>
            <a:r>
              <a:rPr lang="ru-RU" sz="1000" dirty="0" err="1" smtClean="0"/>
              <a:t>тыс</a:t>
            </a:r>
            <a:r>
              <a:rPr lang="ru-RU" sz="1000" dirty="0" smtClean="0"/>
              <a:t> </a:t>
            </a:r>
            <a:r>
              <a:rPr lang="ru-RU" sz="1000" dirty="0" err="1" smtClean="0"/>
              <a:t>руб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3541" y="1270660"/>
          <a:ext cx="8261073" cy="41907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53691"/>
                <a:gridCol w="2753691"/>
                <a:gridCol w="2753691"/>
              </a:tblGrid>
              <a:tr h="1081790"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Показатель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baseline="0" dirty="0" smtClean="0"/>
                    </a:p>
                    <a:p>
                      <a:pPr algn="ctr"/>
                      <a:r>
                        <a:rPr lang="ru-RU" sz="1800" baseline="0" dirty="0" smtClean="0"/>
                        <a:t>Плановые показатели</a:t>
                      </a:r>
                      <a:endParaRPr lang="en-US" sz="1800" baseline="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Фактическое исполнение</a:t>
                      </a:r>
                      <a:endParaRPr lang="ru-RU" sz="1800" dirty="0"/>
                    </a:p>
                  </a:txBody>
                  <a:tcPr marL="0" marR="0" marT="0" marB="0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 Доходы,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6928,9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6275,3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 них: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Налоговые и неналоговые доходы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3319,4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2717,9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113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Безвозмездные поступления из областного бюджета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3609,5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3557,4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Расходы,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6867,2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6202,3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3.Дефицит (-),</a:t>
                      </a:r>
                    </a:p>
                    <a:p>
                      <a:r>
                        <a:rPr lang="ru-RU" sz="1800" dirty="0" smtClean="0"/>
                        <a:t>     </a:t>
                      </a:r>
                      <a:r>
                        <a:rPr lang="ru-RU" sz="1800" dirty="0" err="1" smtClean="0"/>
                        <a:t>профицит</a:t>
                      </a:r>
                      <a:r>
                        <a:rPr lang="ru-RU" sz="1800" dirty="0" smtClean="0"/>
                        <a:t>(+)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61,7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6059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5679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465963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Доходы бюджета  Митякинского сельского поселения Тарасовского района за </a:t>
            </a:r>
            <a:r>
              <a:rPr lang="ru-RU" sz="2000" b="1" dirty="0" smtClean="0">
                <a:solidFill>
                  <a:srgbClr val="7030A0"/>
                </a:solidFill>
              </a:rPr>
              <a:t>2014 </a:t>
            </a:r>
            <a:r>
              <a:rPr lang="ru-RU" sz="2000" b="1" dirty="0" smtClean="0">
                <a:solidFill>
                  <a:srgbClr val="7030A0"/>
                </a:solidFill>
              </a:rPr>
              <a:t>год исполнены в сумме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6275,3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тыс. рублей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23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52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Митякинского сельского поселения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Тарасовского района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199" y="1038225"/>
          <a:ext cx="8417859" cy="5595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7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Расходы бюджета Митякинского сельского поселения Тарасовского района за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2014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год исполнены в сумме</a:t>
            </a:r>
            <a:b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6202,3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тыс. рублей</a:t>
            </a:r>
            <a:endParaRPr lang="ru-RU" sz="2000" dirty="0">
              <a:solidFill>
                <a:srgbClr val="00B0F0"/>
              </a:solidFill>
              <a:latin typeface="Arial Black" pitchFamily="34" charset="0"/>
            </a:endParaRPr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23275" cy="49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774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4" y="274638"/>
            <a:ext cx="6996545" cy="66747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Доля расходов бюджета  Митякинского сельского поселения Тарасовского района за </a:t>
            </a:r>
            <a:r>
              <a:rPr lang="ru-RU" sz="2000" b="1" dirty="0" smtClean="0"/>
              <a:t>2014 </a:t>
            </a:r>
            <a:r>
              <a:rPr lang="ru-RU" sz="2000" b="1" dirty="0" smtClean="0"/>
              <a:t>год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13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Поступления в бюджет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9966FF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19100" y="1904999"/>
          <a:ext cx="8267700" cy="4810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44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Расходы бюджета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района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81125" y="20447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536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муниципального задания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458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535</TotalTime>
  <Words>172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Отчет об исполнении бюджета  Митякинского сельского поселения Тарасовского района за 2014 год</vt:lpstr>
      <vt:lpstr>Основные параметры исполнения бюджета Митякинского сельского поселения Тарасовского района  за 2014 год                                                                                                                         тыс руб</vt:lpstr>
      <vt:lpstr>Доходы бюджета  Митякинского сельского поселения Тарасовского района за 2014 год исполнены в сумме 6275,3 тыс. рублей</vt:lpstr>
      <vt:lpstr>Поступление собственных доходов в бюджет Митякинского сельского поселения Тарасовского района в 2014 году</vt:lpstr>
      <vt:lpstr>Расходы бюджета Митякинского сельского поселения Тарасовского района за 2014 год исполнены в сумме 6202,3 тыс. рублей</vt:lpstr>
      <vt:lpstr>Доля расходов бюджета  Митякинского сельского поселения Тарасовского района за 2014 год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Тарасовского района за 2013 год</dc:title>
  <dc:creator>Исполнитель: Косоротова М.О.; Косоротова М.О.</dc:creator>
  <cp:lastModifiedBy>User</cp:lastModifiedBy>
  <cp:revision>86</cp:revision>
  <dcterms:created xsi:type="dcterms:W3CDTF">2014-05-06T10:06:48Z</dcterms:created>
  <dcterms:modified xsi:type="dcterms:W3CDTF">2015-02-03T10:53:09Z</dcterms:modified>
</cp:coreProperties>
</file>